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73" r:id="rId5"/>
    <p:sldId id="264" r:id="rId6"/>
    <p:sldId id="261" r:id="rId7"/>
    <p:sldId id="270" r:id="rId8"/>
    <p:sldId id="271" r:id="rId9"/>
    <p:sldId id="274" r:id="rId10"/>
    <p:sldId id="275" r:id="rId11"/>
    <p:sldId id="260" r:id="rId12"/>
    <p:sldId id="276" r:id="rId13"/>
    <p:sldId id="268" r:id="rId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9/13/2024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9/13/2024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9/13/2024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wallpaperflare.com/human-jump-luck-success-cheers-left-out-youth-happy-wallpaper-arypz" TargetMode="Externa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cdc.gov/healthyyouth/safe-supportive-environments/positive-youth-development.htm" TargetMode="Externa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images.google.com/imgres?imgurl=www.nevada.k12.ia.us/ncrc/Images/Bridges%2520Logo.JPG&amp;imgrefurl=http://www.nevada.k12.ia.us/ncrc/homepage.html&amp;h=335&amp;w=436&amp;sz=18&amp;tbnid=YlyD87iiUoMJ:&amp;tbnh=94&amp;tbnw=122&amp;prev=/images%3Fq%3Dyouth%2Blogo%26start%3D340%26hl%3Den%26lr%3D%26ie%3DUTF-8%26oe%3DUTF-8%26sa%3DN" TargetMode="Externa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5262-1399-413D-96A7-BFF3F599B1BB}"/>
              </a:ext>
            </a:extLst>
          </p:cNvPr>
          <p:cNvSpPr>
            <a:spLocks noGrp="1"/>
          </p:cNvSpPr>
          <p:nvPr>
            <p:ph type="ctrTitle"/>
          </p:nvPr>
        </p:nvSpPr>
        <p:spPr>
          <a:xfrm>
            <a:off x="1921078" y="1249960"/>
            <a:ext cx="9320169" cy="853580"/>
          </a:xfrm>
        </p:spPr>
        <p:txBody>
          <a:bodyPr>
            <a:normAutofit fontScale="90000"/>
          </a:bodyPr>
          <a:lstStyle/>
          <a:p>
            <a:r>
              <a:rPr lang="en-US" sz="6000" dirty="0"/>
              <a:t>ACU:  YOUTH DEVELOPMENT </a:t>
            </a:r>
          </a:p>
        </p:txBody>
      </p:sp>
      <p:sp>
        <p:nvSpPr>
          <p:cNvPr id="3" name="Subtitle 2">
            <a:extLst>
              <a:ext uri="{FF2B5EF4-FFF2-40B4-BE49-F238E27FC236}">
                <a16:creationId xmlns:a16="http://schemas.microsoft.com/office/drawing/2014/main" id="{FFF6C30A-5A27-445C-8E62-1FFE041691B3}"/>
              </a:ext>
            </a:extLst>
          </p:cNvPr>
          <p:cNvSpPr>
            <a:spLocks noGrp="1"/>
          </p:cNvSpPr>
          <p:nvPr>
            <p:ph type="subTitle" idx="1"/>
          </p:nvPr>
        </p:nvSpPr>
        <p:spPr>
          <a:xfrm>
            <a:off x="4660083" y="2103540"/>
            <a:ext cx="3114674" cy="568287"/>
          </a:xfrm>
        </p:spPr>
        <p:txBody>
          <a:bodyPr>
            <a:normAutofit fontScale="77500" lnSpcReduction="20000"/>
          </a:bodyPr>
          <a:lstStyle/>
          <a:p>
            <a:r>
              <a:rPr lang="en-US" sz="3200" dirty="0"/>
              <a:t>CYSA /  YSB 101 2024</a:t>
            </a:r>
          </a:p>
          <a:p>
            <a:endParaRPr lang="en-US" sz="3200" dirty="0"/>
          </a:p>
        </p:txBody>
      </p:sp>
      <p:pic>
        <p:nvPicPr>
          <p:cNvPr id="7" name="Picture 6">
            <a:extLst>
              <a:ext uri="{FF2B5EF4-FFF2-40B4-BE49-F238E27FC236}">
                <a16:creationId xmlns:a16="http://schemas.microsoft.com/office/drawing/2014/main" id="{59F57EB5-EF70-44AE-BB24-4B2098D67CB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60082" y="3776839"/>
            <a:ext cx="3114675" cy="2077591"/>
          </a:xfrm>
          <a:prstGeom prst="rect">
            <a:avLst/>
          </a:prstGeom>
        </p:spPr>
      </p:pic>
      <p:sp>
        <p:nvSpPr>
          <p:cNvPr id="4" name="Rectangle 3">
            <a:extLst>
              <a:ext uri="{FF2B5EF4-FFF2-40B4-BE49-F238E27FC236}">
                <a16:creationId xmlns:a16="http://schemas.microsoft.com/office/drawing/2014/main" id="{052AC4D8-6731-4D63-8BA8-BF33A7CC89A6}"/>
              </a:ext>
            </a:extLst>
          </p:cNvPr>
          <p:cNvSpPr/>
          <p:nvPr/>
        </p:nvSpPr>
        <p:spPr>
          <a:xfrm>
            <a:off x="3257692" y="2619496"/>
            <a:ext cx="6196700"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PYD PLAYBOOK</a:t>
            </a:r>
          </a:p>
        </p:txBody>
      </p:sp>
    </p:spTree>
    <p:extLst>
      <p:ext uri="{BB962C8B-B14F-4D97-AF65-F5344CB8AC3E}">
        <p14:creationId xmlns:p14="http://schemas.microsoft.com/office/powerpoint/2010/main" val="1359672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14F8D-BF83-46C3-9E16-413932095F25}"/>
              </a:ext>
            </a:extLst>
          </p:cNvPr>
          <p:cNvPicPr>
            <a:picLocks noChangeAspect="1"/>
          </p:cNvPicPr>
          <p:nvPr/>
        </p:nvPicPr>
        <p:blipFill>
          <a:blip r:embed="rId2"/>
          <a:stretch>
            <a:fillRect/>
          </a:stretch>
        </p:blipFill>
        <p:spPr>
          <a:xfrm>
            <a:off x="156046" y="167781"/>
            <a:ext cx="4753974" cy="4727196"/>
          </a:xfrm>
          <a:prstGeom prst="rect">
            <a:avLst/>
          </a:prstGeom>
        </p:spPr>
      </p:pic>
      <p:pic>
        <p:nvPicPr>
          <p:cNvPr id="5" name="Picture 4">
            <a:extLst>
              <a:ext uri="{FF2B5EF4-FFF2-40B4-BE49-F238E27FC236}">
                <a16:creationId xmlns:a16="http://schemas.microsoft.com/office/drawing/2014/main" id="{46BA2BED-0E5F-4F51-9F02-B63EAAFA67CD}"/>
              </a:ext>
            </a:extLst>
          </p:cNvPr>
          <p:cNvPicPr>
            <a:picLocks noChangeAspect="1"/>
          </p:cNvPicPr>
          <p:nvPr/>
        </p:nvPicPr>
        <p:blipFill>
          <a:blip r:embed="rId3"/>
          <a:stretch>
            <a:fillRect/>
          </a:stretch>
        </p:blipFill>
        <p:spPr>
          <a:xfrm>
            <a:off x="4910020" y="3624045"/>
            <a:ext cx="7173215" cy="2276398"/>
          </a:xfrm>
          <a:prstGeom prst="rect">
            <a:avLst/>
          </a:prstGeom>
        </p:spPr>
      </p:pic>
      <p:sp>
        <p:nvSpPr>
          <p:cNvPr id="6" name="Rectangle 5">
            <a:extLst>
              <a:ext uri="{FF2B5EF4-FFF2-40B4-BE49-F238E27FC236}">
                <a16:creationId xmlns:a16="http://schemas.microsoft.com/office/drawing/2014/main" id="{220C8070-BA14-4C0D-957B-AD8C5F835195}"/>
              </a:ext>
            </a:extLst>
          </p:cNvPr>
          <p:cNvSpPr/>
          <p:nvPr/>
        </p:nvSpPr>
        <p:spPr>
          <a:xfrm>
            <a:off x="4910019" y="864253"/>
            <a:ext cx="7173215" cy="2585323"/>
          </a:xfrm>
          <a:prstGeom prst="rect">
            <a:avLst/>
          </a:prstGeom>
          <a:noFill/>
        </p:spPr>
        <p:txBody>
          <a:bodyPr wrap="squar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Intergenerational Creativity &amp; Collaboration</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145617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E91B9-A3EE-4FCF-909A-B8D5ABE7726B}"/>
              </a:ext>
            </a:extLst>
          </p:cNvPr>
          <p:cNvSpPr>
            <a:spLocks noGrp="1"/>
          </p:cNvSpPr>
          <p:nvPr>
            <p:ph type="title"/>
          </p:nvPr>
        </p:nvSpPr>
        <p:spPr>
          <a:xfrm>
            <a:off x="1389781" y="302004"/>
            <a:ext cx="9668746" cy="1828799"/>
          </a:xfrm>
        </p:spPr>
        <p:txBody>
          <a:bodyPr>
            <a:normAutofit fontScale="90000"/>
          </a:bodyPr>
          <a:lstStyle/>
          <a:p>
            <a:r>
              <a:rPr lang="en-US" sz="2800" dirty="0"/>
              <a:t>INFUSING FUN Into community WORK VIA Adventure, TEAM BUILDING, LEADERSHIP OPPORTUNITIES, FOOD, field TRIPS, community service hours,  internships, helps to promote consistent attendance &amp; productivity</a:t>
            </a:r>
          </a:p>
        </p:txBody>
      </p:sp>
      <p:pic>
        <p:nvPicPr>
          <p:cNvPr id="6" name="Content Placeholder 5">
            <a:extLst>
              <a:ext uri="{FF2B5EF4-FFF2-40B4-BE49-F238E27FC236}">
                <a16:creationId xmlns:a16="http://schemas.microsoft.com/office/drawing/2014/main" id="{E8BB3EAF-7469-430F-BD89-F28E45CD4714}"/>
              </a:ext>
            </a:extLst>
          </p:cNvPr>
          <p:cNvPicPr>
            <a:picLocks noGrp="1" noChangeAspect="1"/>
          </p:cNvPicPr>
          <p:nvPr>
            <p:ph sz="half" idx="1"/>
          </p:nvPr>
        </p:nvPicPr>
        <p:blipFill>
          <a:blip r:embed="rId2"/>
          <a:stretch>
            <a:fillRect/>
          </a:stretch>
        </p:blipFill>
        <p:spPr>
          <a:xfrm>
            <a:off x="1389780" y="2430989"/>
            <a:ext cx="4037898" cy="3028424"/>
          </a:xfrm>
        </p:spPr>
      </p:pic>
      <p:pic>
        <p:nvPicPr>
          <p:cNvPr id="7" name="Content Placeholder 6">
            <a:extLst>
              <a:ext uri="{FF2B5EF4-FFF2-40B4-BE49-F238E27FC236}">
                <a16:creationId xmlns:a16="http://schemas.microsoft.com/office/drawing/2014/main" id="{06977390-C57E-4EC2-9907-1C139640FEFD}"/>
              </a:ext>
            </a:extLst>
          </p:cNvPr>
          <p:cNvPicPr>
            <a:picLocks noGrp="1" noChangeAspect="1"/>
          </p:cNvPicPr>
          <p:nvPr>
            <p:ph sz="half" idx="2"/>
          </p:nvPr>
        </p:nvPicPr>
        <p:blipFill>
          <a:blip r:embed="rId3"/>
          <a:stretch>
            <a:fillRect/>
          </a:stretch>
        </p:blipFill>
        <p:spPr>
          <a:xfrm>
            <a:off x="5679442" y="2430988"/>
            <a:ext cx="5379084" cy="3028424"/>
          </a:xfrm>
        </p:spPr>
      </p:pic>
    </p:spTree>
    <p:extLst>
      <p:ext uri="{BB962C8B-B14F-4D97-AF65-F5344CB8AC3E}">
        <p14:creationId xmlns:p14="http://schemas.microsoft.com/office/powerpoint/2010/main" val="306467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CB1A3-53C5-4B80-ADEF-52693BAE0A3E}"/>
              </a:ext>
            </a:extLst>
          </p:cNvPr>
          <p:cNvPicPr>
            <a:picLocks noChangeAspect="1"/>
          </p:cNvPicPr>
          <p:nvPr/>
        </p:nvPicPr>
        <p:blipFill>
          <a:blip r:embed="rId2"/>
          <a:stretch>
            <a:fillRect/>
          </a:stretch>
        </p:blipFill>
        <p:spPr>
          <a:xfrm>
            <a:off x="508932" y="1763784"/>
            <a:ext cx="5338195" cy="4003646"/>
          </a:xfrm>
          <a:prstGeom prst="rect">
            <a:avLst/>
          </a:prstGeom>
        </p:spPr>
      </p:pic>
      <p:pic>
        <p:nvPicPr>
          <p:cNvPr id="5" name="Picture 4">
            <a:extLst>
              <a:ext uri="{FF2B5EF4-FFF2-40B4-BE49-F238E27FC236}">
                <a16:creationId xmlns:a16="http://schemas.microsoft.com/office/drawing/2014/main" id="{F1DD0209-AA19-46CF-92EB-138DAD9D0E18}"/>
              </a:ext>
            </a:extLst>
          </p:cNvPr>
          <p:cNvPicPr>
            <a:picLocks noChangeAspect="1"/>
          </p:cNvPicPr>
          <p:nvPr/>
        </p:nvPicPr>
        <p:blipFill>
          <a:blip r:embed="rId3"/>
          <a:stretch>
            <a:fillRect/>
          </a:stretch>
        </p:blipFill>
        <p:spPr>
          <a:xfrm rot="5400000">
            <a:off x="7226738" y="1132134"/>
            <a:ext cx="5211195" cy="3908396"/>
          </a:xfrm>
          <a:prstGeom prst="rect">
            <a:avLst/>
          </a:prstGeom>
        </p:spPr>
      </p:pic>
      <p:sp>
        <p:nvSpPr>
          <p:cNvPr id="6" name="Rectangle 5">
            <a:extLst>
              <a:ext uri="{FF2B5EF4-FFF2-40B4-BE49-F238E27FC236}">
                <a16:creationId xmlns:a16="http://schemas.microsoft.com/office/drawing/2014/main" id="{B2416944-E990-487A-B2F1-D2CFE395029A}"/>
              </a:ext>
            </a:extLst>
          </p:cNvPr>
          <p:cNvSpPr/>
          <p:nvPr/>
        </p:nvSpPr>
        <p:spPr>
          <a:xfrm>
            <a:off x="0" y="99005"/>
            <a:ext cx="7811025" cy="1569660"/>
          </a:xfrm>
          <a:prstGeom prst="rect">
            <a:avLst/>
          </a:prstGeom>
          <a:noFill/>
        </p:spPr>
        <p:txBody>
          <a:bodyPr wrap="square" lIns="91440" tIns="45720" rIns="91440" bIns="45720">
            <a:spAutoFit/>
          </a:bodyPr>
          <a:lstStyle/>
          <a:p>
            <a:r>
              <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How do youth help your community?  How does your community view youth voice &amp; engagement?</a:t>
            </a:r>
            <a:endParaRPr lang="en-US"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4126610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B4D3EB-6A39-45A5-A8B5-60A82FF31D23}"/>
              </a:ext>
            </a:extLst>
          </p:cNvPr>
          <p:cNvSpPr/>
          <p:nvPr/>
        </p:nvSpPr>
        <p:spPr>
          <a:xfrm>
            <a:off x="1090569" y="276030"/>
            <a:ext cx="9658006" cy="1754326"/>
          </a:xfrm>
          <a:prstGeom prst="rect">
            <a:avLst/>
          </a:prstGeom>
        </p:spPr>
        <p:txBody>
          <a:bodyPr wrap="square">
            <a:spAutoFit/>
          </a:bodyPr>
          <a:lstStyle/>
          <a:p>
            <a:pPr algn="ctr"/>
            <a:r>
              <a:rPr lang="en-US" sz="3600" dirty="0">
                <a:ln w="0"/>
                <a:effectLst>
                  <a:outerShdw blurRad="38100" dist="19050" dir="2700000" algn="tl" rotWithShape="0">
                    <a:schemeClr val="dk1">
                      <a:alpha val="40000"/>
                    </a:schemeClr>
                  </a:outerShdw>
                </a:effectLst>
              </a:rPr>
              <a:t>Thank-you for empowering youth to have a voice in your community!</a:t>
            </a:r>
          </a:p>
          <a:p>
            <a:pPr algn="ctr"/>
            <a:endParaRPr lang="en-US" dirty="0">
              <a:ln w="0"/>
              <a:effectLst>
                <a:outerShdw blurRad="38100" dist="19050" dir="2700000" algn="tl" rotWithShape="0">
                  <a:schemeClr val="dk1">
                    <a:alpha val="40000"/>
                  </a:schemeClr>
                </a:outerShdw>
              </a:effectLst>
            </a:endParaRPr>
          </a:p>
          <a:p>
            <a:pPr algn="ctr"/>
            <a:r>
              <a:rPr lang="en-US" dirty="0">
                <a:ln w="0"/>
                <a:effectLst>
                  <a:outerShdw blurRad="38100" dist="19050" dir="2700000" algn="tl" rotWithShape="0">
                    <a:schemeClr val="dk1">
                      <a:alpha val="40000"/>
                    </a:schemeClr>
                  </a:outerShdw>
                </a:effectLst>
                <a:highlight>
                  <a:srgbClr val="FFFF00"/>
                </a:highlight>
              </a:rPr>
              <a:t>See you at the CYSA Annual Conference October 18, 2024 @ the CT Convention Center</a:t>
            </a:r>
          </a:p>
        </p:txBody>
      </p:sp>
      <p:pic>
        <p:nvPicPr>
          <p:cNvPr id="6" name="Picture 5">
            <a:extLst>
              <a:ext uri="{FF2B5EF4-FFF2-40B4-BE49-F238E27FC236}">
                <a16:creationId xmlns:a16="http://schemas.microsoft.com/office/drawing/2014/main" id="{BCA55D99-E3B5-4909-BAEA-F8F3FD82509A}"/>
              </a:ext>
            </a:extLst>
          </p:cNvPr>
          <p:cNvPicPr>
            <a:picLocks noChangeAspect="1"/>
          </p:cNvPicPr>
          <p:nvPr/>
        </p:nvPicPr>
        <p:blipFill>
          <a:blip r:embed="rId2"/>
          <a:stretch>
            <a:fillRect/>
          </a:stretch>
        </p:blipFill>
        <p:spPr>
          <a:xfrm>
            <a:off x="2882838" y="2154346"/>
            <a:ext cx="6194050" cy="3487250"/>
          </a:xfrm>
          <a:prstGeom prst="rect">
            <a:avLst/>
          </a:prstGeom>
        </p:spPr>
      </p:pic>
    </p:spTree>
    <p:extLst>
      <p:ext uri="{BB962C8B-B14F-4D97-AF65-F5344CB8AC3E}">
        <p14:creationId xmlns:p14="http://schemas.microsoft.com/office/powerpoint/2010/main" val="2939819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CC0694A-E3DA-47AD-BE83-5C9EDD048980}"/>
              </a:ext>
            </a:extLst>
          </p:cNvPr>
          <p:cNvSpPr txBox="1">
            <a:spLocks noChangeArrowheads="1"/>
          </p:cNvSpPr>
          <p:nvPr/>
        </p:nvSpPr>
        <p:spPr>
          <a:xfrm>
            <a:off x="784763" y="617538"/>
            <a:ext cx="10553700" cy="1143000"/>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altLang="en-US" dirty="0"/>
              <a:t>YSB’s are mandated by CT General Statute 10-19m</a:t>
            </a:r>
          </a:p>
        </p:txBody>
      </p:sp>
      <p:sp>
        <p:nvSpPr>
          <p:cNvPr id="3" name="Rectangle 3">
            <a:extLst>
              <a:ext uri="{FF2B5EF4-FFF2-40B4-BE49-F238E27FC236}">
                <a16:creationId xmlns:a16="http://schemas.microsoft.com/office/drawing/2014/main" id="{18AEB94B-7484-4926-A983-F503FC8EECC0}"/>
              </a:ext>
            </a:extLst>
          </p:cNvPr>
          <p:cNvSpPr txBox="1">
            <a:spLocks noChangeArrowheads="1"/>
          </p:cNvSpPr>
          <p:nvPr/>
        </p:nvSpPr>
        <p:spPr>
          <a:xfrm>
            <a:off x="637563" y="1477774"/>
            <a:ext cx="10479146" cy="3689844"/>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Font typeface="Wingdings" panose="05000000000000000000" pitchFamily="2" charset="2"/>
              <a:buNone/>
            </a:pPr>
            <a:r>
              <a:rPr lang="en-US" altLang="en-US" sz="1600" dirty="0"/>
              <a:t>A YSB is designed for planning, evaluation, coordination and implementation of a network of resources and opportunities</a:t>
            </a:r>
          </a:p>
          <a:p>
            <a:pPr>
              <a:buFont typeface="Wingdings" panose="05000000000000000000" pitchFamily="2" charset="2"/>
              <a:buNone/>
            </a:pPr>
            <a:r>
              <a:rPr lang="en-US" altLang="en-US" sz="1600" dirty="0"/>
              <a:t>For children, youth, and their families. </a:t>
            </a:r>
            <a:r>
              <a:rPr lang="en-US" altLang="en-US" sz="1600" dirty="0">
                <a:highlight>
                  <a:srgbClr val="FFFF00"/>
                </a:highlight>
              </a:rPr>
              <a:t>YSB’s are responsible for the provision of services and programs</a:t>
            </a:r>
          </a:p>
          <a:p>
            <a:pPr>
              <a:buFont typeface="Wingdings" panose="05000000000000000000" pitchFamily="2" charset="2"/>
              <a:buNone/>
            </a:pPr>
            <a:r>
              <a:rPr lang="en-US" altLang="en-US" sz="1600" dirty="0">
                <a:highlight>
                  <a:srgbClr val="FFFF00"/>
                </a:highlight>
              </a:rPr>
              <a:t>for all youth to develop positively and function as responsible members of their communities.  </a:t>
            </a:r>
          </a:p>
          <a:p>
            <a:pPr>
              <a:buFont typeface="Wingdings" panose="05000000000000000000" pitchFamily="2" charset="2"/>
              <a:buNone/>
            </a:pPr>
            <a:endParaRPr lang="en-US" altLang="en-US" sz="1400" dirty="0">
              <a:highlight>
                <a:srgbClr val="FFFF00"/>
              </a:highlight>
            </a:endParaRPr>
          </a:p>
          <a:p>
            <a:pPr>
              <a:buFont typeface="Wingdings" panose="05000000000000000000" pitchFamily="2" charset="2"/>
              <a:buNone/>
            </a:pPr>
            <a:r>
              <a:rPr lang="en-US" altLang="en-US" sz="1400" dirty="0">
                <a:highlight>
                  <a:srgbClr val="FFFF00"/>
                </a:highlight>
              </a:rPr>
              <a:t>Some Best Practice </a:t>
            </a:r>
            <a:r>
              <a:rPr lang="en-US" altLang="en-US" sz="1400" dirty="0" err="1">
                <a:highlight>
                  <a:srgbClr val="FFFF00"/>
                </a:highlight>
              </a:rPr>
              <a:t>Porgrams</a:t>
            </a:r>
            <a:r>
              <a:rPr lang="en-US" altLang="en-US" sz="1400" dirty="0">
                <a:highlight>
                  <a:srgbClr val="FFFF00"/>
                </a:highlight>
              </a:rPr>
              <a:t>:</a:t>
            </a:r>
          </a:p>
          <a:p>
            <a:pPr>
              <a:buFont typeface="Wingdings" panose="05000000000000000000" pitchFamily="2" charset="2"/>
              <a:buNone/>
            </a:pPr>
            <a:r>
              <a:rPr lang="en-US" sz="1400" dirty="0"/>
              <a:t>	Adventure-Based Activities/Ropes Courses;  After-School Programs;  Anger Management Groups; Community Service Clubs;</a:t>
            </a:r>
          </a:p>
          <a:p>
            <a:pPr>
              <a:buFont typeface="Wingdings" panose="05000000000000000000" pitchFamily="2" charset="2"/>
              <a:buNone/>
            </a:pPr>
            <a:r>
              <a:rPr lang="en-US" sz="1400" dirty="0"/>
              <a:t>	Leadership Programs; Mentoring; Peer Support Programs; Positive Leisure Time Activities; Substance-Free Alternative Activities;</a:t>
            </a:r>
          </a:p>
          <a:p>
            <a:pPr>
              <a:buFont typeface="Wingdings" panose="05000000000000000000" pitchFamily="2" charset="2"/>
              <a:buNone/>
            </a:pPr>
            <a:r>
              <a:rPr lang="en-US" sz="1400" dirty="0"/>
              <a:t>	Summer Recreational Programs;  Teen Centers;  Theatre Troupes;  Truancy/Drop-out/Violence/Substance Abuse Prevention</a:t>
            </a:r>
          </a:p>
          <a:p>
            <a:pPr>
              <a:buFont typeface="Wingdings" panose="05000000000000000000" pitchFamily="2" charset="2"/>
              <a:buNone/>
            </a:pPr>
            <a:r>
              <a:rPr lang="en-US" sz="1400" dirty="0"/>
              <a:t>	Programs;  Wellness Programs;  Youth/Adult Partnership Programs;  Youth Employment and Job Training, etc.</a:t>
            </a:r>
            <a:endParaRPr lang="en-US" altLang="en-US" sz="1400" dirty="0"/>
          </a:p>
        </p:txBody>
      </p:sp>
    </p:spTree>
    <p:extLst>
      <p:ext uri="{BB962C8B-B14F-4D97-AF65-F5344CB8AC3E}">
        <p14:creationId xmlns:p14="http://schemas.microsoft.com/office/powerpoint/2010/main" val="3001364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9559A1-A4DB-425E-87E4-F419592EE499}"/>
              </a:ext>
            </a:extLst>
          </p:cNvPr>
          <p:cNvSpPr/>
          <p:nvPr/>
        </p:nvSpPr>
        <p:spPr>
          <a:xfrm>
            <a:off x="934465" y="3747782"/>
            <a:ext cx="10655300" cy="1421928"/>
          </a:xfrm>
          <a:prstGeom prst="rect">
            <a:avLst/>
          </a:prstGeom>
        </p:spPr>
        <p:txBody>
          <a:bodyPr wrap="square">
            <a:spAutoFit/>
          </a:bodyPr>
          <a:lstStyle/>
          <a:p>
            <a:pPr>
              <a:lnSpc>
                <a:spcPct val="90000"/>
              </a:lnSpc>
              <a:buFont typeface="Wingdings" panose="05000000000000000000" pitchFamily="2" charset="2"/>
              <a:buNone/>
            </a:pPr>
            <a:r>
              <a:rPr lang="en-US" altLang="en-US" sz="3200" dirty="0"/>
              <a:t>“the ongoing process in which youth are engaged in building skills, attitudes, knowledge &amp; meaningful experiences that prepare them for their present &amp; the future.” </a:t>
            </a:r>
          </a:p>
        </p:txBody>
      </p:sp>
      <p:sp>
        <p:nvSpPr>
          <p:cNvPr id="4" name="Rectangle 3">
            <a:extLst>
              <a:ext uri="{FF2B5EF4-FFF2-40B4-BE49-F238E27FC236}">
                <a16:creationId xmlns:a16="http://schemas.microsoft.com/office/drawing/2014/main" id="{D5440E9D-3C94-4944-A5F8-592FC9F82F6C}"/>
              </a:ext>
            </a:extLst>
          </p:cNvPr>
          <p:cNvSpPr/>
          <p:nvPr/>
        </p:nvSpPr>
        <p:spPr>
          <a:xfrm>
            <a:off x="3368278" y="0"/>
            <a:ext cx="5787675" cy="923330"/>
          </a:xfrm>
          <a:prstGeom prst="rect">
            <a:avLst/>
          </a:prstGeom>
        </p:spPr>
        <p:txBody>
          <a:bodyPr wrap="none">
            <a:spAutoFit/>
          </a:bodyPr>
          <a:lstStyle/>
          <a:p>
            <a:r>
              <a:rPr lang="en-US" altLang="en-US" sz="5400" dirty="0"/>
              <a:t>Youth Development</a:t>
            </a:r>
            <a:endParaRPr lang="en-US" sz="5400" dirty="0"/>
          </a:p>
        </p:txBody>
      </p:sp>
      <p:pic>
        <p:nvPicPr>
          <p:cNvPr id="7" name="Picture 6">
            <a:extLst>
              <a:ext uri="{FF2B5EF4-FFF2-40B4-BE49-F238E27FC236}">
                <a16:creationId xmlns:a16="http://schemas.microsoft.com/office/drawing/2014/main" id="{4704C97E-31AE-4346-B101-C5D9CFB6AEA2}"/>
              </a:ext>
            </a:extLst>
          </p:cNvPr>
          <p:cNvPicPr>
            <a:picLocks noChangeAspect="1"/>
          </p:cNvPicPr>
          <p:nvPr/>
        </p:nvPicPr>
        <p:blipFill>
          <a:blip r:embed="rId2"/>
          <a:stretch>
            <a:fillRect/>
          </a:stretch>
        </p:blipFill>
        <p:spPr>
          <a:xfrm>
            <a:off x="875742" y="1019846"/>
            <a:ext cx="10655300" cy="2500034"/>
          </a:xfrm>
          <a:prstGeom prst="rect">
            <a:avLst/>
          </a:prstGeom>
        </p:spPr>
      </p:pic>
    </p:spTree>
    <p:extLst>
      <p:ext uri="{BB962C8B-B14F-4D97-AF65-F5344CB8AC3E}">
        <p14:creationId xmlns:p14="http://schemas.microsoft.com/office/powerpoint/2010/main" val="3113215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A7D9F9-0179-4ABA-BBF1-AADDC12CD43F}"/>
              </a:ext>
            </a:extLst>
          </p:cNvPr>
          <p:cNvSpPr/>
          <p:nvPr/>
        </p:nvSpPr>
        <p:spPr>
          <a:xfrm>
            <a:off x="890645" y="3037015"/>
            <a:ext cx="10410710" cy="2677656"/>
          </a:xfrm>
          <a:prstGeom prst="rect">
            <a:avLst/>
          </a:prstGeom>
        </p:spPr>
        <p:txBody>
          <a:bodyPr wrap="square">
            <a:spAutoFit/>
          </a:bodyPr>
          <a:lstStyle/>
          <a:p>
            <a:r>
              <a:rPr lang="en-US" sz="1400" b="1" dirty="0">
                <a:solidFill>
                  <a:srgbClr val="111111"/>
                </a:solidFill>
                <a:latin typeface="-apple-system"/>
              </a:rPr>
              <a:t>Positive Youth Development (PYD)</a:t>
            </a:r>
            <a:r>
              <a:rPr lang="en-US" sz="1400" dirty="0">
                <a:solidFill>
                  <a:srgbClr val="111111"/>
                </a:solidFill>
                <a:latin typeface="-apple-system"/>
              </a:rPr>
              <a:t> </a:t>
            </a:r>
            <a:r>
              <a:rPr lang="en-US" sz="1400" b="1" dirty="0">
                <a:solidFill>
                  <a:srgbClr val="111111"/>
                </a:solidFill>
                <a:latin typeface="-apple-system"/>
              </a:rPr>
              <a:t>is crucial for nurturing the potential of young people. It involves empowering them to maximize their full potential. Here are some key reasons why PYD MATTERS:</a:t>
            </a:r>
          </a:p>
          <a:p>
            <a:endParaRPr lang="en-US" sz="1400" b="1" dirty="0">
              <a:solidFill>
                <a:srgbClr val="111111"/>
              </a:solidFill>
              <a:latin typeface="-apple-system"/>
            </a:endParaRPr>
          </a:p>
          <a:p>
            <a:pPr lvl="1">
              <a:buFont typeface="+mj-lt"/>
              <a:buAutoNum type="arabicPeriod"/>
            </a:pPr>
            <a:r>
              <a:rPr lang="en-US" sz="1400" b="1" dirty="0">
                <a:solidFill>
                  <a:srgbClr val="111111"/>
                </a:solidFill>
                <a:latin typeface="-apple-system"/>
              </a:rPr>
              <a:t> Identity and Belief in the Future</a:t>
            </a:r>
            <a:endParaRPr lang="en-US" sz="1400" dirty="0">
              <a:solidFill>
                <a:srgbClr val="111111"/>
              </a:solidFill>
              <a:latin typeface="-apple-system"/>
            </a:endParaRPr>
          </a:p>
          <a:p>
            <a:pPr lvl="1">
              <a:buFont typeface="+mj-lt"/>
              <a:buAutoNum type="arabicPeriod"/>
            </a:pPr>
            <a:r>
              <a:rPr lang="en-US" sz="1400" b="1" dirty="0">
                <a:solidFill>
                  <a:srgbClr val="111111"/>
                </a:solidFill>
                <a:latin typeface="-apple-system"/>
              </a:rPr>
              <a:t> Self-Regulation and Self-Efficacy</a:t>
            </a:r>
          </a:p>
          <a:p>
            <a:pPr lvl="1">
              <a:buFont typeface="+mj-lt"/>
              <a:buAutoNum type="arabicPeriod"/>
            </a:pPr>
            <a:r>
              <a:rPr lang="en-US" sz="1400" b="1" dirty="0">
                <a:solidFill>
                  <a:srgbClr val="111111"/>
                </a:solidFill>
                <a:latin typeface="-apple-system"/>
              </a:rPr>
              <a:t> Social and Emotional Competence</a:t>
            </a:r>
          </a:p>
          <a:p>
            <a:pPr lvl="1">
              <a:buFont typeface="+mj-lt"/>
              <a:buAutoNum type="arabicPeriod"/>
            </a:pPr>
            <a:r>
              <a:rPr lang="en-US" sz="1400" b="1" dirty="0">
                <a:solidFill>
                  <a:srgbClr val="111111"/>
                </a:solidFill>
                <a:latin typeface="-apple-system"/>
              </a:rPr>
              <a:t> Cognitive and Behavioral Competence </a:t>
            </a:r>
          </a:p>
          <a:p>
            <a:pPr lvl="1">
              <a:buFont typeface="+mj-lt"/>
              <a:buAutoNum type="arabicPeriod"/>
            </a:pPr>
            <a:r>
              <a:rPr lang="en-US" sz="1400" b="1" dirty="0">
                <a:solidFill>
                  <a:srgbClr val="111111"/>
                </a:solidFill>
                <a:latin typeface="-apple-system"/>
              </a:rPr>
              <a:t> Protective Factors</a:t>
            </a:r>
            <a:r>
              <a:rPr lang="en-US" sz="1400" dirty="0">
                <a:solidFill>
                  <a:srgbClr val="111111"/>
                </a:solidFill>
                <a:latin typeface="-apple-system"/>
              </a:rPr>
              <a:t>: </a:t>
            </a:r>
            <a:r>
              <a:rPr lang="en-US" sz="1400" b="1" dirty="0">
                <a:solidFill>
                  <a:srgbClr val="111111"/>
                </a:solidFill>
                <a:latin typeface="-apple-system"/>
              </a:rPr>
              <a:t>resilience and bonding </a:t>
            </a:r>
          </a:p>
          <a:p>
            <a:pPr lvl="1">
              <a:buFont typeface="+mj-lt"/>
              <a:buAutoNum type="arabicPeriod"/>
            </a:pPr>
            <a:r>
              <a:rPr lang="en-US" sz="1400" b="1" dirty="0">
                <a:solidFill>
                  <a:srgbClr val="111111"/>
                </a:solidFill>
                <a:latin typeface="-apple-system"/>
              </a:rPr>
              <a:t> Reducing Risk Behaviors</a:t>
            </a:r>
            <a:r>
              <a:rPr lang="en-US" sz="1400" dirty="0">
                <a:solidFill>
                  <a:srgbClr val="111111"/>
                </a:solidFill>
                <a:latin typeface="-apple-system"/>
              </a:rPr>
              <a:t>: </a:t>
            </a:r>
            <a:r>
              <a:rPr lang="en-US" sz="1400" b="1" dirty="0">
                <a:solidFill>
                  <a:srgbClr val="111111"/>
                </a:solidFill>
                <a:latin typeface="-apple-system"/>
              </a:rPr>
              <a:t>such as substance use, violence and sexual risky behaviors</a:t>
            </a:r>
          </a:p>
          <a:p>
            <a:pPr lvl="1"/>
            <a:r>
              <a:rPr lang="en-US" sz="1400" dirty="0">
                <a:solidFill>
                  <a:srgbClr val="111111"/>
                </a:solidFill>
                <a:latin typeface="-apple-system"/>
              </a:rPr>
              <a:t> </a:t>
            </a:r>
          </a:p>
          <a:p>
            <a:r>
              <a:rPr lang="en-US" sz="1400" b="1" dirty="0">
                <a:latin typeface="-apple-system"/>
                <a:hlinkClick r:id="rId2">
                  <a:extLst>
                    <a:ext uri="{A12FA001-AC4F-418D-AE19-62706E023703}">
                      <ahyp:hlinkClr xmlns:ahyp="http://schemas.microsoft.com/office/drawing/2018/hyperlinkcolor" val="tx"/>
                    </a:ext>
                  </a:extLst>
                </a:hlinkClick>
              </a:rPr>
              <a:t>Positive Youth Development provides a holistic approach to nurturing youth potential, fostering resilience and creating a supportive environment for their growth</a:t>
            </a:r>
            <a:r>
              <a:rPr lang="en-US" sz="1400" b="1" dirty="0">
                <a:latin typeface="-apple-system"/>
              </a:rPr>
              <a:t>.</a:t>
            </a:r>
            <a:endParaRPr lang="en-US" sz="1400" b="1" i="0" dirty="0">
              <a:effectLst/>
              <a:latin typeface="-apple-system"/>
            </a:endParaRPr>
          </a:p>
        </p:txBody>
      </p:sp>
      <p:pic>
        <p:nvPicPr>
          <p:cNvPr id="4" name="Picture 3">
            <a:extLst>
              <a:ext uri="{FF2B5EF4-FFF2-40B4-BE49-F238E27FC236}">
                <a16:creationId xmlns:a16="http://schemas.microsoft.com/office/drawing/2014/main" id="{E3AC9CDF-287D-40AE-97C9-6CFDACF6A114}"/>
              </a:ext>
            </a:extLst>
          </p:cNvPr>
          <p:cNvPicPr>
            <a:picLocks noChangeAspect="1"/>
          </p:cNvPicPr>
          <p:nvPr/>
        </p:nvPicPr>
        <p:blipFill>
          <a:blip r:embed="rId3"/>
          <a:stretch>
            <a:fillRect/>
          </a:stretch>
        </p:blipFill>
        <p:spPr>
          <a:xfrm>
            <a:off x="362420" y="469887"/>
            <a:ext cx="3204174" cy="2135594"/>
          </a:xfrm>
          <a:prstGeom prst="rect">
            <a:avLst/>
          </a:prstGeom>
        </p:spPr>
      </p:pic>
      <p:pic>
        <p:nvPicPr>
          <p:cNvPr id="6" name="Picture 5">
            <a:extLst>
              <a:ext uri="{FF2B5EF4-FFF2-40B4-BE49-F238E27FC236}">
                <a16:creationId xmlns:a16="http://schemas.microsoft.com/office/drawing/2014/main" id="{8A3A7FD0-522E-4F4D-9322-FE94A2B13F1A}"/>
              </a:ext>
            </a:extLst>
          </p:cNvPr>
          <p:cNvPicPr>
            <a:picLocks noChangeAspect="1"/>
          </p:cNvPicPr>
          <p:nvPr/>
        </p:nvPicPr>
        <p:blipFill>
          <a:blip r:embed="rId4"/>
          <a:stretch>
            <a:fillRect/>
          </a:stretch>
        </p:blipFill>
        <p:spPr>
          <a:xfrm>
            <a:off x="9373944" y="512928"/>
            <a:ext cx="2224882" cy="2168039"/>
          </a:xfrm>
          <a:prstGeom prst="rect">
            <a:avLst/>
          </a:prstGeom>
        </p:spPr>
      </p:pic>
      <p:pic>
        <p:nvPicPr>
          <p:cNvPr id="8" name="Picture 7">
            <a:extLst>
              <a:ext uri="{FF2B5EF4-FFF2-40B4-BE49-F238E27FC236}">
                <a16:creationId xmlns:a16="http://schemas.microsoft.com/office/drawing/2014/main" id="{6101E6A7-E44B-418D-BFF8-9A22F369AE6E}"/>
              </a:ext>
            </a:extLst>
          </p:cNvPr>
          <p:cNvPicPr>
            <a:picLocks noChangeAspect="1"/>
          </p:cNvPicPr>
          <p:nvPr/>
        </p:nvPicPr>
        <p:blipFill>
          <a:blip r:embed="rId5"/>
          <a:stretch>
            <a:fillRect/>
          </a:stretch>
        </p:blipFill>
        <p:spPr>
          <a:xfrm>
            <a:off x="6616700" y="501601"/>
            <a:ext cx="2664622" cy="2168038"/>
          </a:xfrm>
          <a:prstGeom prst="rect">
            <a:avLst/>
          </a:prstGeom>
        </p:spPr>
      </p:pic>
      <p:pic>
        <p:nvPicPr>
          <p:cNvPr id="10" name="Picture 9">
            <a:extLst>
              <a:ext uri="{FF2B5EF4-FFF2-40B4-BE49-F238E27FC236}">
                <a16:creationId xmlns:a16="http://schemas.microsoft.com/office/drawing/2014/main" id="{430445E6-2FD9-44FA-BE5D-CD5A4125EA70}"/>
              </a:ext>
            </a:extLst>
          </p:cNvPr>
          <p:cNvPicPr>
            <a:picLocks noChangeAspect="1"/>
          </p:cNvPicPr>
          <p:nvPr/>
        </p:nvPicPr>
        <p:blipFill>
          <a:blip r:embed="rId6"/>
          <a:stretch>
            <a:fillRect/>
          </a:stretch>
        </p:blipFill>
        <p:spPr>
          <a:xfrm>
            <a:off x="3659216" y="469887"/>
            <a:ext cx="2864862" cy="2148647"/>
          </a:xfrm>
          <a:prstGeom prst="rect">
            <a:avLst/>
          </a:prstGeom>
        </p:spPr>
      </p:pic>
    </p:spTree>
    <p:extLst>
      <p:ext uri="{BB962C8B-B14F-4D97-AF65-F5344CB8AC3E}">
        <p14:creationId xmlns:p14="http://schemas.microsoft.com/office/powerpoint/2010/main" val="2372599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E14243-3C53-45F1-A066-0E2CD2EA73E7}"/>
              </a:ext>
            </a:extLst>
          </p:cNvPr>
          <p:cNvSpPr/>
          <p:nvPr/>
        </p:nvSpPr>
        <p:spPr>
          <a:xfrm>
            <a:off x="553323" y="44566"/>
            <a:ext cx="11277600" cy="461665"/>
          </a:xfrm>
          <a:prstGeom prst="rect">
            <a:avLst/>
          </a:prstGeom>
        </p:spPr>
        <p:txBody>
          <a:bodyPr wrap="square">
            <a:spAutoFit/>
          </a:bodyPr>
          <a:lstStyle/>
          <a:p>
            <a:pPr algn="ctr"/>
            <a:r>
              <a:rPr lang="en-US" sz="2400" kern="10" dirty="0">
                <a:ln w="19050">
                  <a:solidFill>
                    <a:srgbClr val="99CCFF"/>
                  </a:solidFill>
                  <a:miter lim="800000"/>
                  <a:headEnd/>
                  <a:tailEnd/>
                </a:ln>
                <a:solidFill>
                  <a:srgbClr val="0066CC"/>
                </a:solidFill>
                <a:effectLst>
                  <a:outerShdw dist="35921" dir="2700000" algn="ctr" rotWithShape="0">
                    <a:srgbClr val="990000"/>
                  </a:outerShdw>
                </a:effectLst>
                <a:latin typeface="OCR A Extended" panose="02010509020102010303" pitchFamily="50" charset="0"/>
              </a:rPr>
              <a:t>Best Practices for Youth Programming</a:t>
            </a:r>
          </a:p>
        </p:txBody>
      </p:sp>
      <p:sp>
        <p:nvSpPr>
          <p:cNvPr id="3" name="Rectangle 2">
            <a:extLst>
              <a:ext uri="{FF2B5EF4-FFF2-40B4-BE49-F238E27FC236}">
                <a16:creationId xmlns:a16="http://schemas.microsoft.com/office/drawing/2014/main" id="{016D7DB2-FC38-4FED-938B-2338ED87798D}"/>
              </a:ext>
            </a:extLst>
          </p:cNvPr>
          <p:cNvSpPr/>
          <p:nvPr/>
        </p:nvSpPr>
        <p:spPr>
          <a:xfrm>
            <a:off x="0" y="617031"/>
            <a:ext cx="7271507" cy="1200329"/>
          </a:xfrm>
          <a:prstGeom prst="rect">
            <a:avLst/>
          </a:prstGeom>
        </p:spPr>
        <p:txBody>
          <a:bodyPr wrap="square">
            <a:spAutoFit/>
          </a:bodyPr>
          <a:lstStyle/>
          <a:p>
            <a:r>
              <a:rPr lang="en-US" altLang="en-US" dirty="0"/>
              <a:t>* </a:t>
            </a:r>
            <a:r>
              <a:rPr lang="en-US" altLang="en-US" b="1" dirty="0">
                <a:latin typeface="Abadi Extra Light" panose="020B0204020104020204" pitchFamily="34" charset="0"/>
              </a:rPr>
              <a:t>Appropriate Structure - Youth Led/Adult Mentored</a:t>
            </a:r>
          </a:p>
          <a:p>
            <a:r>
              <a:rPr lang="en-US" altLang="en-US" b="1" dirty="0">
                <a:latin typeface="Abadi Extra Light" panose="020B0204020104020204" pitchFamily="34" charset="0"/>
              </a:rPr>
              <a:t>* Supportive Relationships - variety of mentors</a:t>
            </a:r>
          </a:p>
          <a:p>
            <a:r>
              <a:rPr lang="en-US" altLang="en-US" b="1" dirty="0">
                <a:latin typeface="Abadi Extra Light" panose="020B0204020104020204" pitchFamily="34" charset="0"/>
              </a:rPr>
              <a:t>* Physical and Psychological Safety - Comfortable, safe space, food/drink </a:t>
            </a:r>
          </a:p>
          <a:p>
            <a:r>
              <a:rPr lang="en-US" altLang="en-US" b="1" dirty="0">
                <a:latin typeface="Abadi Extra Light" panose="020B0204020104020204" pitchFamily="34" charset="0"/>
              </a:rPr>
              <a:t>* Opportunities to Belong - Youth positions/roles/responsibilities/SWAG</a:t>
            </a:r>
          </a:p>
        </p:txBody>
      </p:sp>
      <p:sp>
        <p:nvSpPr>
          <p:cNvPr id="4" name="Rectangle 3">
            <a:extLst>
              <a:ext uri="{FF2B5EF4-FFF2-40B4-BE49-F238E27FC236}">
                <a16:creationId xmlns:a16="http://schemas.microsoft.com/office/drawing/2014/main" id="{711DBA19-19FF-46C5-B400-4FB0B6899A49}"/>
              </a:ext>
            </a:extLst>
          </p:cNvPr>
          <p:cNvSpPr/>
          <p:nvPr/>
        </p:nvSpPr>
        <p:spPr>
          <a:xfrm>
            <a:off x="7034868" y="617031"/>
            <a:ext cx="5047376" cy="1089529"/>
          </a:xfrm>
          <a:prstGeom prst="rect">
            <a:avLst/>
          </a:prstGeom>
        </p:spPr>
        <p:txBody>
          <a:bodyPr wrap="square">
            <a:spAutoFit/>
          </a:bodyPr>
          <a:lstStyle/>
          <a:p>
            <a:pPr>
              <a:lnSpc>
                <a:spcPct val="90000"/>
              </a:lnSpc>
            </a:pPr>
            <a:r>
              <a:rPr lang="en-US" altLang="en-US" dirty="0"/>
              <a:t>* </a:t>
            </a:r>
            <a:r>
              <a:rPr lang="en-US" altLang="en-US" b="1" dirty="0">
                <a:latin typeface="Abadi Extra Light" panose="020B0204020104020204" pitchFamily="34" charset="0"/>
              </a:rPr>
              <a:t>Positive Social Norms - Group Rules</a:t>
            </a:r>
          </a:p>
          <a:p>
            <a:pPr>
              <a:lnSpc>
                <a:spcPct val="90000"/>
              </a:lnSpc>
            </a:pPr>
            <a:r>
              <a:rPr lang="en-US" altLang="en-US" b="1" dirty="0">
                <a:latin typeface="Abadi Extra Light" panose="020B0204020104020204" pitchFamily="34" charset="0"/>
              </a:rPr>
              <a:t>* Support for Efficacy - Goals/Objectives</a:t>
            </a:r>
          </a:p>
          <a:p>
            <a:pPr>
              <a:lnSpc>
                <a:spcPct val="90000"/>
              </a:lnSpc>
            </a:pPr>
            <a:r>
              <a:rPr lang="en-US" altLang="en-US" b="1" dirty="0">
                <a:latin typeface="Abadi Extra Light" panose="020B0204020104020204" pitchFamily="34" charset="0"/>
              </a:rPr>
              <a:t>* Opportunities for Skill Building - Speakers</a:t>
            </a:r>
          </a:p>
          <a:p>
            <a:pPr>
              <a:lnSpc>
                <a:spcPct val="90000"/>
              </a:lnSpc>
            </a:pPr>
            <a:r>
              <a:rPr lang="en-US" altLang="en-US" b="1" dirty="0">
                <a:latin typeface="Abadi Extra Light" panose="020B0204020104020204" pitchFamily="34" charset="0"/>
              </a:rPr>
              <a:t>* Integration of Family, School &amp; Community Partners</a:t>
            </a:r>
          </a:p>
        </p:txBody>
      </p:sp>
      <p:pic>
        <p:nvPicPr>
          <p:cNvPr id="6" name="Picture 5">
            <a:extLst>
              <a:ext uri="{FF2B5EF4-FFF2-40B4-BE49-F238E27FC236}">
                <a16:creationId xmlns:a16="http://schemas.microsoft.com/office/drawing/2014/main" id="{3CC05DB5-B447-496B-81DF-2DF22A7A0A29}"/>
              </a:ext>
            </a:extLst>
          </p:cNvPr>
          <p:cNvPicPr>
            <a:picLocks noChangeAspect="1"/>
          </p:cNvPicPr>
          <p:nvPr/>
        </p:nvPicPr>
        <p:blipFill>
          <a:blip r:embed="rId2"/>
          <a:stretch>
            <a:fillRect/>
          </a:stretch>
        </p:blipFill>
        <p:spPr>
          <a:xfrm>
            <a:off x="2935284" y="2123500"/>
            <a:ext cx="5856378" cy="3855196"/>
          </a:xfrm>
          <a:prstGeom prst="rect">
            <a:avLst/>
          </a:prstGeom>
        </p:spPr>
      </p:pic>
    </p:spTree>
    <p:extLst>
      <p:ext uri="{BB962C8B-B14F-4D97-AF65-F5344CB8AC3E}">
        <p14:creationId xmlns:p14="http://schemas.microsoft.com/office/powerpoint/2010/main" val="4190482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54CC02-9AB6-4BAA-90CF-C526FBF3A297}"/>
              </a:ext>
            </a:extLst>
          </p:cNvPr>
          <p:cNvSpPr/>
          <p:nvPr/>
        </p:nvSpPr>
        <p:spPr>
          <a:xfrm>
            <a:off x="484094" y="239454"/>
            <a:ext cx="5825565" cy="1969770"/>
          </a:xfrm>
          <a:prstGeom prst="rect">
            <a:avLst/>
          </a:prstGeom>
        </p:spPr>
        <p:txBody>
          <a:bodyPr wrap="square">
            <a:spAutoFit/>
          </a:bodyPr>
          <a:lstStyle/>
          <a:p>
            <a:r>
              <a:rPr lang="en-US" altLang="en-US" sz="3200" b="1" dirty="0"/>
              <a:t>Social Development Model:</a:t>
            </a:r>
          </a:p>
          <a:p>
            <a:r>
              <a:rPr lang="en-US" dirty="0"/>
              <a:t>This theory organizes the evidence regarding risk and protective factors for delinquency and substance abuse by hypothesizing the theoretical mechanisms through which these factors operate to increase or decrease the likelihood of antisocial behavior. </a:t>
            </a:r>
            <a:endParaRPr lang="en-US" sz="3200" b="1" dirty="0"/>
          </a:p>
        </p:txBody>
      </p:sp>
      <p:sp>
        <p:nvSpPr>
          <p:cNvPr id="3" name="Rectangle 2">
            <a:extLst>
              <a:ext uri="{FF2B5EF4-FFF2-40B4-BE49-F238E27FC236}">
                <a16:creationId xmlns:a16="http://schemas.microsoft.com/office/drawing/2014/main" id="{FEC45917-5673-4FB7-A0F3-519F6F041052}"/>
              </a:ext>
            </a:extLst>
          </p:cNvPr>
          <p:cNvSpPr/>
          <p:nvPr/>
        </p:nvSpPr>
        <p:spPr>
          <a:xfrm>
            <a:off x="587229" y="2293157"/>
            <a:ext cx="5722429" cy="1569660"/>
          </a:xfrm>
          <a:prstGeom prst="rect">
            <a:avLst/>
          </a:prstGeom>
        </p:spPr>
        <p:txBody>
          <a:bodyPr wrap="square">
            <a:spAutoFit/>
          </a:bodyPr>
          <a:lstStyle/>
          <a:p>
            <a:r>
              <a:rPr lang="en-US" altLang="en-US" sz="1600" dirty="0"/>
              <a:t>Identify risk/protective factors &amp; foundation building with our partners:</a:t>
            </a:r>
          </a:p>
          <a:p>
            <a:pPr lvl="1"/>
            <a:r>
              <a:rPr lang="en-US" altLang="en-US" sz="1600" dirty="0"/>
              <a:t>Families, /Friends</a:t>
            </a:r>
          </a:p>
          <a:p>
            <a:pPr lvl="1"/>
            <a:r>
              <a:rPr lang="en-US" altLang="en-US" sz="1600" dirty="0"/>
              <a:t>Schools/Staff/Peers</a:t>
            </a:r>
          </a:p>
          <a:p>
            <a:pPr lvl="1"/>
            <a:r>
              <a:rPr lang="en-US" altLang="en-US" sz="1600" dirty="0"/>
              <a:t>Community Organizations</a:t>
            </a:r>
          </a:p>
          <a:p>
            <a:pPr lvl="1"/>
            <a:r>
              <a:rPr lang="en-US" sz="1600" dirty="0"/>
              <a:t>Businesses</a:t>
            </a:r>
          </a:p>
        </p:txBody>
      </p:sp>
      <p:pic>
        <p:nvPicPr>
          <p:cNvPr id="4" name="Picture 7" descr="Bridges%2520Logo">
            <a:hlinkClick r:id="rId2"/>
            <a:extLst>
              <a:ext uri="{FF2B5EF4-FFF2-40B4-BE49-F238E27FC236}">
                <a16:creationId xmlns:a16="http://schemas.microsoft.com/office/drawing/2014/main" id="{E79D684A-76B8-45CC-984B-DC8B47585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77855" y="3862817"/>
            <a:ext cx="2370588" cy="1828316"/>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descr="See the source image">
            <a:extLst>
              <a:ext uri="{FF2B5EF4-FFF2-40B4-BE49-F238E27FC236}">
                <a16:creationId xmlns:a16="http://schemas.microsoft.com/office/drawing/2014/main" id="{A87A5110-E090-40CE-B541-C01CE8E055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817" y="67242"/>
            <a:ext cx="2416030" cy="21727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5905ADE-3EEA-4E18-8C74-2B958E20BBC1}"/>
              </a:ext>
            </a:extLst>
          </p:cNvPr>
          <p:cNvPicPr>
            <a:picLocks noChangeAspect="1"/>
          </p:cNvPicPr>
          <p:nvPr/>
        </p:nvPicPr>
        <p:blipFill>
          <a:blip r:embed="rId5"/>
          <a:stretch>
            <a:fillRect/>
          </a:stretch>
        </p:blipFill>
        <p:spPr>
          <a:xfrm>
            <a:off x="6610524" y="2292239"/>
            <a:ext cx="5335399" cy="3671849"/>
          </a:xfrm>
          <a:prstGeom prst="rect">
            <a:avLst/>
          </a:prstGeom>
        </p:spPr>
      </p:pic>
      <p:sp>
        <p:nvSpPr>
          <p:cNvPr id="5" name="Rectangle 4">
            <a:extLst>
              <a:ext uri="{FF2B5EF4-FFF2-40B4-BE49-F238E27FC236}">
                <a16:creationId xmlns:a16="http://schemas.microsoft.com/office/drawing/2014/main" id="{BB95099F-7682-47B4-9AAB-DDC4F899A874}"/>
              </a:ext>
            </a:extLst>
          </p:cNvPr>
          <p:cNvSpPr/>
          <p:nvPr/>
        </p:nvSpPr>
        <p:spPr>
          <a:xfrm>
            <a:off x="4242031" y="5691133"/>
            <a:ext cx="1853969" cy="276999"/>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1200" b="0" cap="none" spc="0" dirty="0">
                <a:ln w="0"/>
                <a:solidFill>
                  <a:schemeClr val="accent1"/>
                </a:solidFill>
                <a:effectLst>
                  <a:outerShdw blurRad="38100" dist="25400" dir="5400000" algn="ctr" rotWithShape="0">
                    <a:srgbClr val="6E747A">
                      <a:alpha val="43000"/>
                    </a:srgbClr>
                  </a:outerShdw>
                </a:effectLst>
              </a:rPr>
              <a:t>Slide Credit:  Deb Stewart</a:t>
            </a:r>
          </a:p>
        </p:txBody>
      </p:sp>
    </p:spTree>
    <p:extLst>
      <p:ext uri="{BB962C8B-B14F-4D97-AF65-F5344CB8AC3E}">
        <p14:creationId xmlns:p14="http://schemas.microsoft.com/office/powerpoint/2010/main" val="1557568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8612D1-4F85-4F32-91A0-68825B6C69DA}"/>
              </a:ext>
            </a:extLst>
          </p:cNvPr>
          <p:cNvPicPr>
            <a:picLocks noChangeAspect="1"/>
          </p:cNvPicPr>
          <p:nvPr/>
        </p:nvPicPr>
        <p:blipFill>
          <a:blip r:embed="rId2"/>
          <a:stretch>
            <a:fillRect/>
          </a:stretch>
        </p:blipFill>
        <p:spPr>
          <a:xfrm>
            <a:off x="0" y="0"/>
            <a:ext cx="12192000" cy="6148703"/>
          </a:xfrm>
          <a:prstGeom prst="rect">
            <a:avLst/>
          </a:prstGeom>
        </p:spPr>
      </p:pic>
      <p:sp>
        <p:nvSpPr>
          <p:cNvPr id="2" name="Rectangle 1">
            <a:extLst>
              <a:ext uri="{FF2B5EF4-FFF2-40B4-BE49-F238E27FC236}">
                <a16:creationId xmlns:a16="http://schemas.microsoft.com/office/drawing/2014/main" id="{EA97E787-22AD-44C9-AE32-ACE7C81793DD}"/>
              </a:ext>
            </a:extLst>
          </p:cNvPr>
          <p:cNvSpPr/>
          <p:nvPr/>
        </p:nvSpPr>
        <p:spPr>
          <a:xfrm>
            <a:off x="3055427" y="-77154"/>
            <a:ext cx="2062673"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Assess:</a:t>
            </a:r>
          </a:p>
        </p:txBody>
      </p:sp>
    </p:spTree>
    <p:extLst>
      <p:ext uri="{BB962C8B-B14F-4D97-AF65-F5344CB8AC3E}">
        <p14:creationId xmlns:p14="http://schemas.microsoft.com/office/powerpoint/2010/main" val="382098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C84E24-CF65-409D-992F-6241809E27F1}"/>
              </a:ext>
            </a:extLst>
          </p:cNvPr>
          <p:cNvSpPr/>
          <p:nvPr/>
        </p:nvSpPr>
        <p:spPr>
          <a:xfrm>
            <a:off x="1929467" y="556013"/>
            <a:ext cx="7474591" cy="2308324"/>
          </a:xfrm>
          <a:prstGeom prst="rect">
            <a:avLst/>
          </a:prstGeom>
          <a:noFill/>
        </p:spPr>
        <p:txBody>
          <a:bodyPr wrap="square" lIns="91440" tIns="45720" rIns="91440" bIns="45720">
            <a:spAutoFit/>
          </a:bodyPr>
          <a:lstStyle/>
          <a:p>
            <a:pPr algn="ctr"/>
            <a:r>
              <a:rPr lang="en-US" u="sng" dirty="0">
                <a:ln w="0"/>
                <a:solidFill>
                  <a:srgbClr val="0070C0"/>
                </a:solidFill>
                <a:effectLst>
                  <a:outerShdw blurRad="38100" dist="19050" dir="2700000" algn="tl" rotWithShape="0">
                    <a:schemeClr val="dk1">
                      <a:alpha val="40000"/>
                    </a:schemeClr>
                  </a:outerShdw>
                </a:effectLst>
              </a:rPr>
              <a:t>The Positive Youth Development Process</a:t>
            </a:r>
            <a:r>
              <a:rPr lang="en-US" dirty="0">
                <a:ln w="0"/>
                <a:effectLst>
                  <a:outerShdw blurRad="38100" dist="19050" dir="2700000" algn="tl" rotWithShape="0">
                    <a:schemeClr val="dk1">
                      <a:alpha val="40000"/>
                    </a:schemeClr>
                  </a:outerShdw>
                </a:effectLst>
              </a:rPr>
              <a:t>: </a:t>
            </a:r>
          </a:p>
          <a:p>
            <a:pPr algn="ctr"/>
            <a:endParaRPr lang="en-US" dirty="0">
              <a:ln w="0"/>
              <a:effectLst>
                <a:outerShdw blurRad="38100" dist="19050" dir="2700000" algn="tl" rotWithShape="0">
                  <a:schemeClr val="dk1">
                    <a:alpha val="40000"/>
                  </a:schemeClr>
                </a:outerShdw>
              </a:effectLst>
            </a:endParaRPr>
          </a:p>
          <a:p>
            <a:pPr marL="285750" indent="-285750" algn="ctr">
              <a:buFont typeface="Wingdings" panose="05000000000000000000" pitchFamily="2" charset="2"/>
              <a:buChar char="Ø"/>
            </a:pPr>
            <a:r>
              <a:rPr lang="en-US" dirty="0">
                <a:ln w="0"/>
                <a:effectLst>
                  <a:outerShdw blurRad="38100" dist="19050" dir="2700000" algn="tl" rotWithShape="0">
                    <a:schemeClr val="dk1">
                      <a:alpha val="40000"/>
                    </a:schemeClr>
                  </a:outerShdw>
                </a:effectLst>
              </a:rPr>
              <a:t>Community Needs Assessment</a:t>
            </a:r>
          </a:p>
          <a:p>
            <a:pPr marL="285750" indent="-285750" algn="ctr">
              <a:buFont typeface="Wingdings" panose="05000000000000000000" pitchFamily="2" charset="2"/>
              <a:buChar char="Ø"/>
            </a:pPr>
            <a:r>
              <a:rPr lang="en-US" dirty="0">
                <a:ln w="0"/>
                <a:effectLst>
                  <a:outerShdw blurRad="38100" dist="19050" dir="2700000" algn="tl" rotWithShape="0">
                    <a:schemeClr val="dk1">
                      <a:alpha val="40000"/>
                    </a:schemeClr>
                  </a:outerShdw>
                </a:effectLst>
              </a:rPr>
              <a:t>Think Tank with Key Stakeholders</a:t>
            </a:r>
          </a:p>
          <a:p>
            <a:pPr marL="285750" indent="-285750" algn="ctr">
              <a:buFont typeface="Wingdings" panose="05000000000000000000" pitchFamily="2" charset="2"/>
              <a:buChar char="Ø"/>
            </a:pPr>
            <a:r>
              <a:rPr lang="en-US" dirty="0">
                <a:ln w="0"/>
                <a:effectLst>
                  <a:outerShdw blurRad="38100" dist="19050" dir="2700000" algn="tl" rotWithShape="0">
                    <a:schemeClr val="dk1">
                      <a:alpha val="40000"/>
                    </a:schemeClr>
                  </a:outerShdw>
                </a:effectLst>
              </a:rPr>
              <a:t>Creative Ideas Selected</a:t>
            </a:r>
          </a:p>
          <a:p>
            <a:pPr marL="285750" indent="-285750" algn="ctr">
              <a:buFont typeface="Wingdings" panose="05000000000000000000" pitchFamily="2" charset="2"/>
              <a:buChar char="Ø"/>
            </a:pPr>
            <a:r>
              <a:rPr lang="en-US" dirty="0">
                <a:ln w="0"/>
                <a:effectLst>
                  <a:outerShdw blurRad="38100" dist="19050" dir="2700000" algn="tl" rotWithShape="0">
                    <a:schemeClr val="dk1">
                      <a:alpha val="40000"/>
                    </a:schemeClr>
                  </a:outerShdw>
                </a:effectLst>
              </a:rPr>
              <a:t>Opportunities for Youth to Work with Adults</a:t>
            </a:r>
          </a:p>
          <a:p>
            <a:pPr marL="285750" indent="-285750" algn="ctr">
              <a:buFont typeface="Wingdings" panose="05000000000000000000" pitchFamily="2" charset="2"/>
              <a:buChar char="Ø"/>
            </a:pPr>
            <a:r>
              <a:rPr lang="en-US" dirty="0">
                <a:ln w="0"/>
                <a:effectLst>
                  <a:outerShdw blurRad="38100" dist="19050" dir="2700000" algn="tl" rotWithShape="0">
                    <a:schemeClr val="dk1">
                      <a:alpha val="40000"/>
                    </a:schemeClr>
                  </a:outerShdw>
                </a:effectLst>
              </a:rPr>
              <a:t>Provide Leadership &amp; Education</a:t>
            </a:r>
          </a:p>
          <a:p>
            <a:pPr marL="285750" indent="-285750" algn="ctr">
              <a:buFont typeface="Wingdings" panose="05000000000000000000" pitchFamily="2" charset="2"/>
              <a:buChar char="Ø"/>
            </a:pPr>
            <a:r>
              <a:rPr lang="en-US" dirty="0">
                <a:ln w="0"/>
                <a:effectLst>
                  <a:outerShdw blurRad="38100" dist="19050" dir="2700000" algn="tl" rotWithShape="0">
                    <a:schemeClr val="dk1">
                      <a:alpha val="40000"/>
                    </a:schemeClr>
                  </a:outerShdw>
                </a:effectLst>
              </a:rPr>
              <a:t>Evaluation</a:t>
            </a:r>
            <a:r>
              <a:rPr lang="en-US" sz="1000" dirty="0">
                <a:ln w="0"/>
                <a:effectLst>
                  <a:outerShdw blurRad="38100" dist="19050" dir="2700000" algn="tl" rotWithShape="0">
                    <a:schemeClr val="dk1">
                      <a:alpha val="40000"/>
                    </a:schemeClr>
                  </a:outerShdw>
                </a:effectLst>
              </a:rPr>
              <a:t> </a:t>
            </a:r>
            <a:endParaRPr lang="en-US" sz="1000" b="0" cap="none" spc="0" dirty="0">
              <a:ln w="0"/>
              <a:solidFill>
                <a:schemeClr val="tx1"/>
              </a:solidFill>
              <a:effectLst>
                <a:outerShdw blurRad="38100" dist="19050" dir="2700000" algn="tl" rotWithShape="0">
                  <a:schemeClr val="dk1">
                    <a:alpha val="40000"/>
                  </a:schemeClr>
                </a:outerShdw>
              </a:effectLst>
            </a:endParaRPr>
          </a:p>
        </p:txBody>
      </p:sp>
      <p:sp>
        <p:nvSpPr>
          <p:cNvPr id="2" name="Rectangle 1">
            <a:extLst>
              <a:ext uri="{FF2B5EF4-FFF2-40B4-BE49-F238E27FC236}">
                <a16:creationId xmlns:a16="http://schemas.microsoft.com/office/drawing/2014/main" id="{5980689B-CB3F-4A6D-8B69-069BEA15FC45}"/>
              </a:ext>
            </a:extLst>
          </p:cNvPr>
          <p:cNvSpPr/>
          <p:nvPr/>
        </p:nvSpPr>
        <p:spPr>
          <a:xfrm>
            <a:off x="2390862" y="69585"/>
            <a:ext cx="7825297" cy="369332"/>
          </a:xfrm>
          <a:prstGeom prst="rect">
            <a:avLst/>
          </a:prstGeom>
        </p:spPr>
        <p:txBody>
          <a:bodyPr wrap="square">
            <a:spAutoFit/>
          </a:bodyPr>
          <a:lstStyle/>
          <a:p>
            <a:r>
              <a:rPr lang="en-US" b="1" dirty="0">
                <a:solidFill>
                  <a:srgbClr val="000000"/>
                </a:solidFill>
                <a:latin typeface="Montserrat"/>
              </a:rPr>
              <a:t>The Power of Collaboration: Elevating Student </a:t>
            </a:r>
            <a:r>
              <a:rPr lang="en-US" b="1" dirty="0">
                <a:solidFill>
                  <a:srgbClr val="FF0000"/>
                </a:solidFill>
                <a:latin typeface="Montserrat"/>
              </a:rPr>
              <a:t>Connection</a:t>
            </a:r>
            <a:r>
              <a:rPr lang="en-US" b="1" dirty="0">
                <a:solidFill>
                  <a:srgbClr val="000000"/>
                </a:solidFill>
                <a:latin typeface="Montserrat"/>
              </a:rPr>
              <a:t> and </a:t>
            </a:r>
            <a:r>
              <a:rPr lang="en-US" b="1" dirty="0">
                <a:solidFill>
                  <a:srgbClr val="FF0000"/>
                </a:solidFill>
                <a:latin typeface="Montserrat"/>
              </a:rPr>
              <a:t>Voice</a:t>
            </a:r>
            <a:endParaRPr lang="en-US" dirty="0">
              <a:solidFill>
                <a:srgbClr val="FF0000"/>
              </a:solidFill>
            </a:endParaRPr>
          </a:p>
        </p:txBody>
      </p:sp>
      <p:pic>
        <p:nvPicPr>
          <p:cNvPr id="7" name="Picture 6">
            <a:extLst>
              <a:ext uri="{FF2B5EF4-FFF2-40B4-BE49-F238E27FC236}">
                <a16:creationId xmlns:a16="http://schemas.microsoft.com/office/drawing/2014/main" id="{64AFF395-F44D-4EEE-B6A2-22270D9C6C63}"/>
              </a:ext>
            </a:extLst>
          </p:cNvPr>
          <p:cNvPicPr>
            <a:picLocks noChangeAspect="1"/>
          </p:cNvPicPr>
          <p:nvPr/>
        </p:nvPicPr>
        <p:blipFill>
          <a:blip r:embed="rId2"/>
          <a:stretch>
            <a:fillRect/>
          </a:stretch>
        </p:blipFill>
        <p:spPr>
          <a:xfrm>
            <a:off x="3162650" y="2981433"/>
            <a:ext cx="4978704" cy="2932850"/>
          </a:xfrm>
          <a:prstGeom prst="rect">
            <a:avLst/>
          </a:prstGeom>
        </p:spPr>
      </p:pic>
    </p:spTree>
    <p:extLst>
      <p:ext uri="{BB962C8B-B14F-4D97-AF65-F5344CB8AC3E}">
        <p14:creationId xmlns:p14="http://schemas.microsoft.com/office/powerpoint/2010/main" val="3830626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3F4C8-53F7-4668-8F26-FA345D3C87E4}"/>
              </a:ext>
            </a:extLst>
          </p:cNvPr>
          <p:cNvPicPr>
            <a:picLocks noChangeAspect="1"/>
          </p:cNvPicPr>
          <p:nvPr/>
        </p:nvPicPr>
        <p:blipFill>
          <a:blip r:embed="rId2"/>
          <a:stretch>
            <a:fillRect/>
          </a:stretch>
        </p:blipFill>
        <p:spPr>
          <a:xfrm>
            <a:off x="299908" y="767052"/>
            <a:ext cx="5389096" cy="4869809"/>
          </a:xfrm>
          <a:prstGeom prst="rect">
            <a:avLst/>
          </a:prstGeom>
        </p:spPr>
      </p:pic>
      <p:pic>
        <p:nvPicPr>
          <p:cNvPr id="5" name="Picture 4">
            <a:extLst>
              <a:ext uri="{FF2B5EF4-FFF2-40B4-BE49-F238E27FC236}">
                <a16:creationId xmlns:a16="http://schemas.microsoft.com/office/drawing/2014/main" id="{A52A86E8-2D81-49B0-B033-103A3D864AC1}"/>
              </a:ext>
            </a:extLst>
          </p:cNvPr>
          <p:cNvPicPr>
            <a:picLocks noChangeAspect="1"/>
          </p:cNvPicPr>
          <p:nvPr/>
        </p:nvPicPr>
        <p:blipFill>
          <a:blip r:embed="rId3"/>
          <a:stretch>
            <a:fillRect/>
          </a:stretch>
        </p:blipFill>
        <p:spPr>
          <a:xfrm rot="5400000">
            <a:off x="6979465" y="1497610"/>
            <a:ext cx="5587065" cy="3145517"/>
          </a:xfrm>
          <a:prstGeom prst="rect">
            <a:avLst/>
          </a:prstGeom>
        </p:spPr>
      </p:pic>
      <p:sp>
        <p:nvSpPr>
          <p:cNvPr id="6" name="Rectangle 5">
            <a:extLst>
              <a:ext uri="{FF2B5EF4-FFF2-40B4-BE49-F238E27FC236}">
                <a16:creationId xmlns:a16="http://schemas.microsoft.com/office/drawing/2014/main" id="{AA9EDF04-0105-4E4A-9C5E-9F25DF22F7AD}"/>
              </a:ext>
            </a:extLst>
          </p:cNvPr>
          <p:cNvSpPr/>
          <p:nvPr/>
        </p:nvSpPr>
        <p:spPr>
          <a:xfrm>
            <a:off x="-48426" y="-84432"/>
            <a:ext cx="9559028"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Equine Experiential Learning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a:extLst>
              <a:ext uri="{FF2B5EF4-FFF2-40B4-BE49-F238E27FC236}">
                <a16:creationId xmlns:a16="http://schemas.microsoft.com/office/drawing/2014/main" id="{E2E2CC4C-0A35-4D17-8C3C-FC450B093631}"/>
              </a:ext>
            </a:extLst>
          </p:cNvPr>
          <p:cNvSpPr/>
          <p:nvPr/>
        </p:nvSpPr>
        <p:spPr>
          <a:xfrm>
            <a:off x="4664279" y="5540735"/>
            <a:ext cx="7600425"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Horse &amp; Human Connections</a:t>
            </a:r>
          </a:p>
        </p:txBody>
      </p:sp>
      <p:sp>
        <p:nvSpPr>
          <p:cNvPr id="2" name="Rectangle 1">
            <a:extLst>
              <a:ext uri="{FF2B5EF4-FFF2-40B4-BE49-F238E27FC236}">
                <a16:creationId xmlns:a16="http://schemas.microsoft.com/office/drawing/2014/main" id="{5E0DB707-23AF-4487-BA8C-58C590229BF8}"/>
              </a:ext>
            </a:extLst>
          </p:cNvPr>
          <p:cNvSpPr/>
          <p:nvPr/>
        </p:nvSpPr>
        <p:spPr>
          <a:xfrm>
            <a:off x="5689004" y="1912544"/>
            <a:ext cx="2511235" cy="2554545"/>
          </a:xfrm>
          <a:prstGeom prst="rect">
            <a:avLst/>
          </a:prstGeom>
          <a:noFill/>
        </p:spPr>
        <p:txBody>
          <a:bodyPr wrap="square" lIns="91440" tIns="45720" rIns="91440" bIns="45720">
            <a:spAutoFit/>
          </a:bodyPr>
          <a:lstStyle/>
          <a:p>
            <a:pPr algn="ctr"/>
            <a:r>
              <a:rPr lang="en-US" sz="2000" b="1" dirty="0">
                <a:ln w="22225">
                  <a:solidFill>
                    <a:schemeClr val="accent2"/>
                  </a:solidFill>
                  <a:prstDash val="solid"/>
                </a:ln>
                <a:solidFill>
                  <a:schemeClr val="accent2">
                    <a:lumMod val="40000"/>
                    <a:lumOff val="60000"/>
                  </a:schemeClr>
                </a:solidFill>
              </a:rPr>
              <a:t>A new positive youth development</a:t>
            </a:r>
          </a:p>
          <a:p>
            <a:pPr algn="ctr"/>
            <a:r>
              <a:rPr lang="en-US" sz="2000" b="1" cap="none" spc="0" dirty="0">
                <a:ln w="22225">
                  <a:solidFill>
                    <a:schemeClr val="accent2"/>
                  </a:solidFill>
                  <a:prstDash val="solid"/>
                </a:ln>
                <a:solidFill>
                  <a:schemeClr val="accent2">
                    <a:lumMod val="40000"/>
                    <a:lumOff val="60000"/>
                  </a:schemeClr>
                </a:solidFill>
                <a:effectLst/>
              </a:rPr>
              <a:t>program based on our community needs assessment which focused upon neurodivergent youth needs</a:t>
            </a:r>
            <a:r>
              <a:rPr lang="en-US" sz="2000" b="1" dirty="0">
                <a:ln w="22225">
                  <a:solidFill>
                    <a:schemeClr val="accent2"/>
                  </a:solidFill>
                  <a:prstDash val="solid"/>
                </a:ln>
                <a:solidFill>
                  <a:schemeClr val="accent2">
                    <a:lumMod val="40000"/>
                    <a:lumOff val="60000"/>
                  </a:schemeClr>
                </a:solidFill>
              </a:rPr>
              <a:t>.</a:t>
            </a:r>
            <a:endParaRPr lang="en-US" sz="2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87206137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TM10001114[[fn=Gallery]]</Template>
  <TotalTime>1354</TotalTime>
  <Words>582</Words>
  <Application>Microsoft Office PowerPoint</Application>
  <PresentationFormat>Widescreen</PresentationFormat>
  <Paragraphs>62</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Abadi Extra Light</vt:lpstr>
      <vt:lpstr>-apple-system</vt:lpstr>
      <vt:lpstr>Arial</vt:lpstr>
      <vt:lpstr>Gill Sans MT</vt:lpstr>
      <vt:lpstr>Montserrat</vt:lpstr>
      <vt:lpstr>OCR A Extended</vt:lpstr>
      <vt:lpstr>Wingdings</vt:lpstr>
      <vt:lpstr>Gallery</vt:lpstr>
      <vt:lpstr>ACU:  YOUTH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INFUSING FUN Into community WORK VIA Adventure, TEAM BUILDING, LEADERSHIP OPPORTUNITIES, FOOD, field TRIPS, community service hours,  internships, helps to promote consistent attendance &amp; productivity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POSITIVE  YOUTH  DEVELOPMENT</dc:title>
  <dc:creator>Lori Stanczyc</dc:creator>
  <cp:lastModifiedBy>Kathryn Dube</cp:lastModifiedBy>
  <cp:revision>53</cp:revision>
  <cp:lastPrinted>2022-10-06T13:04:15Z</cp:lastPrinted>
  <dcterms:created xsi:type="dcterms:W3CDTF">2022-09-26T18:39:22Z</dcterms:created>
  <dcterms:modified xsi:type="dcterms:W3CDTF">2024-09-13T18:25:52Z</dcterms:modified>
</cp:coreProperties>
</file>